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2" r:id="rId4"/>
    <p:sldId id="274" r:id="rId5"/>
    <p:sldId id="302" r:id="rId6"/>
    <p:sldId id="286" r:id="rId7"/>
    <p:sldId id="290" r:id="rId8"/>
    <p:sldId id="283" r:id="rId9"/>
    <p:sldId id="284" r:id="rId10"/>
    <p:sldId id="294" r:id="rId11"/>
    <p:sldId id="285" r:id="rId12"/>
    <p:sldId id="301" r:id="rId13"/>
    <p:sldId id="298" r:id="rId14"/>
    <p:sldId id="292" r:id="rId15"/>
    <p:sldId id="289" r:id="rId1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E7F6A-7392-4722-8043-D4AA673D778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DEC84-D693-48A2-95D1-60E5A42AA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4115B-D711-4295-83B1-466A4C74C6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9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2ED1-73DF-428A-86F9-AC6CDC660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CDE81-1CF6-4141-8583-7BF832220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0E37-66C1-4DA6-B736-0987853C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9D74E-1374-4401-9E40-A092A192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BE652-F87B-4701-82AD-416646A6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B58-E8E6-44D0-8C99-ED52B15A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E29F2-185D-4A5A-BC06-4AAB4EDDD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7698-2702-47A3-B50A-B33D0F52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AA3C-6FC2-4B20-ACFE-3F317180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1B8CC-7FB4-4BA0-B6DB-886E342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D5D8B-3678-47ED-A783-5DC130C7D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9862A-99B7-4E48-B043-8EABC0C4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8588-9381-4ADC-8746-492CAD4B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23A9C-E2D4-4C85-84C3-9138284C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8702-DD16-4C01-87CD-DD4044FE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C692-7ADA-43D9-AA7D-E7F7A725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08CF-9A31-44FB-9A82-D739151DD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84BEE-D3FD-4C23-993E-269BDD81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3DB9-E31A-4CC9-BE6A-3481DBF3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38DF-FD4A-4167-9C59-08E3E9C7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8FEC-6528-475B-BEA3-C98365F9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676D8-49FF-43ED-A31C-11CAC0782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DE15-7EAD-4F0E-806B-C24F403D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B8A0-6739-4A20-8D28-D43C5337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CFEE-2271-4EAD-85FA-8E8D4DE2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3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7200-003B-4BD4-B76C-88FFA9DE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B646-AE46-4DAF-A25F-6083BD0D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0802D-46BF-431A-AA01-25D00251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B24FA-6F0E-412B-9AB7-96AA6088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3127C-8E50-457B-9F51-17122B1E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FA54-98FA-4E18-BAAF-621C01F0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8EF2-0D03-499E-B7F5-CA0BC196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1E3D-8D1A-4A6E-92A5-98594D26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3F877-FB42-4DBE-8A9B-CA786520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D16B-4AF6-489C-8D31-4BBB7A349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4F549-CA34-4C82-AE34-009444225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A2BA0-2718-4565-A155-613305B8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A4C3A-11E1-4F26-AA59-CC9FBF81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4A85-88EC-4FCA-BB49-95F037AC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611B-4C73-4D8E-834B-8F8A32A0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22B0E-751C-4437-971B-A0CF70F4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24D5E-8B1B-429E-AC69-F10EE3E3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7474B-6010-4469-BDD2-12E3CB86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C7D82-C064-4EB6-8ECB-EF27FD1C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60CDD-80D6-4FE8-BA03-1EEA8B0A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5D1C1-C982-4FC7-A68E-AE6A3ED5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EE9-C4DE-41B4-A0AE-BE12620B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0888-BDE1-45B0-92AC-BD89D044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20000-87C0-416E-BAC6-F09E6E4D8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335EA-BD10-434B-B4F7-EA18ACE3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27476-E130-4BB1-BAFE-B6E6D526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102FD-B32D-4DF3-B11C-EF5A879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D2B2-5EB4-4BD0-ABC5-3F115913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21837-86A6-4FD7-8044-77642F1A2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1B3C2-2F56-4269-AE88-5EBAC4CDA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224F6-33F0-4946-B8E8-FFBAAF7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9DC1C-1710-4835-9960-87ACF923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CCEF0-8EA6-439A-A440-AEAF3B45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0D91E-A5DC-42E6-97FF-5B66BA53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118E-5B6B-41EB-B8A8-5E66C29E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0E68B-BF13-4D50-8303-4953B1B0C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8FA36-7DFD-4A31-8F19-DC9E932E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0AA9-E5F1-4510-B416-14BEA6E6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7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withlion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hyperlink" Target="mailto:Advisor-LWL@LNHSPTSA.co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4088" y="352701"/>
            <a:ext cx="8301693" cy="37124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dirty="0"/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Tuesday, September 20, 2022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6:30pm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General Meeting</a:t>
            </a:r>
            <a:br>
              <a:rPr lang="en-US" dirty="0"/>
            </a:b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8237F-D0EF-4493-A3A1-FCAB7EBB7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7451"/>
            <a:ext cx="9144000" cy="1957847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Followed By </a:t>
            </a:r>
          </a:p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MEET </a:t>
            </a:r>
            <a:r>
              <a:rPr lang="en-US" sz="4800" b="1">
                <a:solidFill>
                  <a:schemeClr val="accent1">
                    <a:lumMod val="75000"/>
                  </a:schemeClr>
                </a:solidFill>
              </a:rPr>
              <a:t>THE ATHLETIC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DIRECTORS</a:t>
            </a:r>
          </a:p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Q&amp;A with Chelsea John &amp; Joel Adkins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9" y="835048"/>
            <a:ext cx="3202450" cy="32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6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4B3E-B317-45CB-9DE3-30DF84BA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1" y="405834"/>
            <a:ext cx="2132075" cy="2150455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2E0E015D-2B1A-4DBF-A1A5-7C715F17E2B2}"/>
              </a:ext>
            </a:extLst>
          </p:cNvPr>
          <p:cNvSpPr txBox="1">
            <a:spLocks/>
          </p:cNvSpPr>
          <p:nvPr/>
        </p:nvSpPr>
        <p:spPr>
          <a:xfrm>
            <a:off x="2462179" y="587125"/>
            <a:ext cx="8288948" cy="2084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tx2"/>
                </a:solidFill>
              </a:rPr>
              <a:t>Add Lake Nona High School </a:t>
            </a:r>
          </a:p>
          <a:p>
            <a:r>
              <a:rPr lang="en-US" sz="5400" b="1" dirty="0">
                <a:solidFill>
                  <a:schemeClr val="tx2"/>
                </a:solidFill>
              </a:rPr>
              <a:t>to Your Amazon Account </a:t>
            </a:r>
          </a:p>
          <a:p>
            <a:r>
              <a:rPr lang="en-US" sz="5400" b="1" dirty="0">
                <a:solidFill>
                  <a:schemeClr val="tx2"/>
                </a:solidFill>
              </a:rPr>
              <a:t>while shopping ONLINE!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C8303E-06BF-443A-BA27-D25BDAAC9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7420"/>
          <a:stretch/>
        </p:blipFill>
        <p:spPr>
          <a:xfrm>
            <a:off x="2202583" y="3114593"/>
            <a:ext cx="7786833" cy="26713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75965F7-334A-D531-20E2-9C3B7A3B57C9}"/>
              </a:ext>
            </a:extLst>
          </p:cNvPr>
          <p:cNvSpPr txBox="1">
            <a:spLocks/>
          </p:cNvSpPr>
          <p:nvPr/>
        </p:nvSpPr>
        <p:spPr>
          <a:xfrm>
            <a:off x="2588916" y="5854636"/>
            <a:ext cx="7014166" cy="8324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www.smile.amazon.com</a:t>
            </a:r>
          </a:p>
        </p:txBody>
      </p:sp>
    </p:spTree>
    <p:extLst>
      <p:ext uri="{BB962C8B-B14F-4D97-AF65-F5344CB8AC3E}">
        <p14:creationId xmlns:p14="http://schemas.microsoft.com/office/powerpoint/2010/main" val="295125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cluttered, set, several&#10;&#10;Description automatically generated">
            <a:extLst>
              <a:ext uri="{FF2B5EF4-FFF2-40B4-BE49-F238E27FC236}">
                <a16:creationId xmlns:a16="http://schemas.microsoft.com/office/drawing/2014/main" id="{A99FFC83-80C3-0CC5-7E05-5395CD781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99" y="4483618"/>
            <a:ext cx="4268192" cy="21190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picture containing text, indoor, meal&#10;&#10;Description automatically generated">
            <a:extLst>
              <a:ext uri="{FF2B5EF4-FFF2-40B4-BE49-F238E27FC236}">
                <a16:creationId xmlns:a16="http://schemas.microsoft.com/office/drawing/2014/main" id="{C68DF283-2E58-B315-1CF2-9508A051A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041">
            <a:off x="6274086" y="1984688"/>
            <a:ext cx="2212027" cy="27071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1" y="446376"/>
            <a:ext cx="1634812" cy="164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593A8E-9F43-436D-BADC-416AC9D124BF}"/>
              </a:ext>
            </a:extLst>
          </p:cNvPr>
          <p:cNvSpPr txBox="1">
            <a:spLocks/>
          </p:cNvSpPr>
          <p:nvPr/>
        </p:nvSpPr>
        <p:spPr>
          <a:xfrm>
            <a:off x="212657" y="2022529"/>
            <a:ext cx="5161300" cy="36030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/>
              <a:t>STAFF </a:t>
            </a:r>
          </a:p>
          <a:p>
            <a:r>
              <a:rPr lang="en-US" sz="10000" dirty="0"/>
              <a:t>APPRECIATION</a:t>
            </a:r>
          </a:p>
          <a:p>
            <a:r>
              <a:rPr lang="en-US" sz="5000" b="1" i="1" dirty="0"/>
              <a:t>Monthly Events, Mailbox Treats, Holiday Celebration and </a:t>
            </a:r>
          </a:p>
          <a:p>
            <a:r>
              <a:rPr lang="en-US" sz="5000" b="1" i="1" dirty="0"/>
              <a:t>Staff Appreciation Week</a:t>
            </a:r>
          </a:p>
          <a:p>
            <a:endParaRPr lang="en-US" sz="4700" b="1" dirty="0"/>
          </a:p>
          <a:p>
            <a:endParaRPr lang="en-US" sz="1300" b="1" dirty="0"/>
          </a:p>
          <a:p>
            <a:r>
              <a:rPr lang="en-US" b="1" u="sng" dirty="0">
                <a:solidFill>
                  <a:srgbClr val="002060"/>
                </a:solidFill>
              </a:rPr>
              <a:t>Next Staff Appreciation Event</a:t>
            </a:r>
          </a:p>
          <a:p>
            <a:endParaRPr lang="en-US" sz="3800" b="1" u="sng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October - Date TBD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EA5C1F5-B06B-41AF-B29D-0F2EB5D1D61F}"/>
              </a:ext>
            </a:extLst>
          </p:cNvPr>
          <p:cNvSpPr txBox="1">
            <a:spLocks/>
          </p:cNvSpPr>
          <p:nvPr/>
        </p:nvSpPr>
        <p:spPr>
          <a:xfrm>
            <a:off x="228889" y="5565758"/>
            <a:ext cx="7094347" cy="1020034"/>
          </a:xfrm>
          <a:prstGeom prst="rect">
            <a:avLst/>
          </a:prstGeom>
          <a:ln w="25400">
            <a:noFill/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/>
              <a:t>THANK YOU TO OUR  VOLUNTEERS!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F24AFD0-9754-99FB-9592-CD9B0A82C996}"/>
              </a:ext>
            </a:extLst>
          </p:cNvPr>
          <p:cNvSpPr txBox="1">
            <a:spLocks/>
          </p:cNvSpPr>
          <p:nvPr/>
        </p:nvSpPr>
        <p:spPr>
          <a:xfrm rot="21134988">
            <a:off x="4737797" y="362428"/>
            <a:ext cx="3930157" cy="1648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1">
                    <a:lumMod val="75000"/>
                  </a:schemeClr>
                </a:solidFill>
              </a:rPr>
              <a:t>AUGUST</a:t>
            </a:r>
          </a:p>
          <a:p>
            <a:r>
              <a:rPr lang="en-US" sz="3800" b="1" dirty="0">
                <a:solidFill>
                  <a:schemeClr val="accent1">
                    <a:lumMod val="75000"/>
                  </a:schemeClr>
                </a:solidFill>
              </a:rPr>
              <a:t>BACK TO SCHOOL</a:t>
            </a:r>
          </a:p>
          <a:p>
            <a:r>
              <a:rPr lang="en-US" sz="3800" b="1" dirty="0">
                <a:solidFill>
                  <a:schemeClr val="accent1">
                    <a:lumMod val="75000"/>
                  </a:schemeClr>
                </a:solidFill>
              </a:rPr>
              <a:t>SURVIVAL KIT</a:t>
            </a:r>
            <a:endParaRPr lang="en-US" sz="3800" b="1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10C7DD-4AFB-0086-34CA-D7B2E277D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451">
            <a:off x="8471548" y="368355"/>
            <a:ext cx="3108890" cy="41451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911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ABE3-7497-AFC4-22F4-888CE7429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8608" y="135299"/>
            <a:ext cx="8357419" cy="690609"/>
          </a:xfrm>
          <a:solidFill>
            <a:srgbClr val="15A4D1"/>
          </a:solidFill>
        </p:spPr>
        <p:txBody>
          <a:bodyPr>
            <a:normAutofit/>
          </a:bodyPr>
          <a:lstStyle/>
          <a:p>
            <a:r>
              <a:rPr lang="en-US" sz="3600" b="1" dirty="0"/>
              <a:t>Learn With Lions Free Private Virtual Tutoring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FADF2-745B-3FE3-04F1-DE8D8CEE6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5341" y="2460541"/>
            <a:ext cx="5228670" cy="4075383"/>
          </a:xfrm>
          <a:ln w="19050">
            <a:solidFill>
              <a:srgbClr val="15A4D1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Tutor/Club Fall 2022 Applications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September 19th – October 9th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hlinkClick r:id="rId3"/>
              </a:rPr>
              <a:t>www.LearnWithLions.com</a:t>
            </a:r>
            <a:endParaRPr lang="en-US" sz="2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7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Requirements: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200" dirty="0"/>
              <a:t>3.25 Unweighted GPA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200" dirty="0"/>
              <a:t>Freshmen can apply in January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200" dirty="0"/>
              <a:t>Personal computer (Non OCPS computer)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5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*exception requests can be sent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  from a Non-OCPS email to: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hlinkClick r:id="rId4"/>
              </a:rPr>
              <a:t>Advisor-LWL@LNHSPTSA.com</a:t>
            </a:r>
            <a:endParaRPr lang="en-US" sz="2200" dirty="0"/>
          </a:p>
          <a:p>
            <a:pPr marL="342900" indent="-342900" algn="l">
              <a:buFontTx/>
              <a:buChar char="-"/>
            </a:pPr>
            <a:endParaRPr lang="en-US" sz="2200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81D9716-B454-0B9F-394E-9168228D4E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20361" r="7084" b="23277"/>
          <a:stretch/>
        </p:blipFill>
        <p:spPr>
          <a:xfrm>
            <a:off x="393287" y="27147"/>
            <a:ext cx="2841526" cy="1877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D35CF-FF03-37EF-3385-7957FE0920B9}"/>
              </a:ext>
            </a:extLst>
          </p:cNvPr>
          <p:cNvSpPr txBox="1"/>
          <p:nvPr/>
        </p:nvSpPr>
        <p:spPr>
          <a:xfrm>
            <a:off x="108154" y="2466259"/>
            <a:ext cx="6597444" cy="4085221"/>
          </a:xfrm>
          <a:prstGeom prst="rect">
            <a:avLst/>
          </a:prstGeom>
          <a:noFill/>
          <a:ln w="19050">
            <a:solidFill>
              <a:srgbClr val="15A4D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Tutors earn Community Service Hours towards Bright Future Scholarship requirements.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Tutor one-on-one with Zoom or WebEx from home. (No meetings at school.)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Tutors select their students according to subject, grade, and schedule.  (Earn 1-4 hours per week)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Gain experience as teachers, mentors &amp; role models.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Only club to allow Fall or Spring, or both, &amp; Summer.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Our student board of Sophomores &amp; Juniors serves from Jan – Dec, so our experienced board members can help incoming board members in January.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02C97-F335-834D-54C3-1EA42036EF74}"/>
              </a:ext>
            </a:extLst>
          </p:cNvPr>
          <p:cNvSpPr txBox="1"/>
          <p:nvPr/>
        </p:nvSpPr>
        <p:spPr>
          <a:xfrm>
            <a:off x="3628104" y="819920"/>
            <a:ext cx="835741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Our PTSA LWL Club has top performing high school students tutor elementary and middle school students that need help in reading, math, science or social studies. </a:t>
            </a:r>
          </a:p>
          <a:p>
            <a:r>
              <a:rPr lang="en-US" sz="1900" dirty="0"/>
              <a:t>These 40–50-minute sessions are 1-2 times per week, at times that work for you.</a:t>
            </a:r>
            <a:endParaRPr lang="en-US" sz="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D8911-31C9-A8E9-859E-63FBCF0A1FF8}"/>
              </a:ext>
            </a:extLst>
          </p:cNvPr>
          <p:cNvSpPr txBox="1"/>
          <p:nvPr/>
        </p:nvSpPr>
        <p:spPr>
          <a:xfrm>
            <a:off x="221672" y="1947740"/>
            <a:ext cx="11755354" cy="430887"/>
          </a:xfrm>
          <a:prstGeom prst="rect">
            <a:avLst/>
          </a:prstGeom>
          <a:noFill/>
          <a:ln w="28575">
            <a:solidFill>
              <a:srgbClr val="15A4D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Parent/Student Registration is now open.  Spaces are Limited. Fall sessions run through Nov. 18th.</a:t>
            </a:r>
            <a:endParaRPr lang="en-US" sz="2200" dirty="0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CE61BEF-D54C-1AD7-45DA-DFF0D385A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87" y="5152719"/>
            <a:ext cx="1356636" cy="1356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4F5400-A366-0C5F-63DD-E0BA4BA8B2DA}"/>
              </a:ext>
            </a:extLst>
          </p:cNvPr>
          <p:cNvSpPr txBox="1"/>
          <p:nvPr/>
        </p:nvSpPr>
        <p:spPr>
          <a:xfrm>
            <a:off x="139743" y="6519187"/>
            <a:ext cx="1194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  Sponsored by LNHS PTSA &amp; Lake Nona Regional Chamber of Commerce                 Preguntas? Perguntas? Advisor1-LWL@LNHSPTSA.com</a:t>
            </a:r>
          </a:p>
          <a:p>
            <a:pPr algn="ctr"/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1494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9A597A-DD62-4176-B969-D4408FD4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7"/>
          <a:stretch/>
        </p:blipFill>
        <p:spPr>
          <a:xfrm>
            <a:off x="424066" y="383616"/>
            <a:ext cx="6104918" cy="250026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2FBD18-A493-4FA4-9BF7-EDF3C5F7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5" r="47412"/>
          <a:stretch/>
        </p:blipFill>
        <p:spPr>
          <a:xfrm>
            <a:off x="7389835" y="224710"/>
            <a:ext cx="3819541" cy="646485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DB246-C464-4BEF-BB61-327D2D58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9" t="32615" b="34769"/>
          <a:stretch/>
        </p:blipFill>
        <p:spPr>
          <a:xfrm>
            <a:off x="2194560" y="2883877"/>
            <a:ext cx="4067153" cy="38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0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3" y="503323"/>
            <a:ext cx="1634812" cy="164890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41607-C00D-4DB0-8E76-A2B956FBE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303" y="2516041"/>
            <a:ext cx="11521689" cy="39583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000" b="1" dirty="0">
                <a:solidFill>
                  <a:schemeClr val="bg2">
                    <a:lumMod val="25000"/>
                  </a:schemeClr>
                </a:solidFill>
              </a:rPr>
              <a:t>www.LNHSPTSA.com</a:t>
            </a:r>
          </a:p>
          <a:p>
            <a:pPr marL="0" indent="0" algn="ctr">
              <a:buNone/>
            </a:pPr>
            <a:r>
              <a:rPr lang="en-US" sz="6800" b="1" dirty="0">
                <a:solidFill>
                  <a:schemeClr val="bg2">
                    <a:lumMod val="25000"/>
                  </a:schemeClr>
                </a:solidFill>
              </a:rPr>
              <a:t>www.Facebook.com/LNHSPTSA</a:t>
            </a:r>
          </a:p>
          <a:p>
            <a:pPr marL="0" indent="0" algn="ctr">
              <a:buNone/>
            </a:pPr>
            <a:r>
              <a:rPr lang="en-US" sz="5000" b="1" u="sng" dirty="0">
                <a:solidFill>
                  <a:srgbClr val="C00000"/>
                </a:solidFill>
              </a:rPr>
              <a:t>SAVE THE DATE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Next General Meeting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Tuesday, October 18, 2022 at 6:30pm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D8BAF-9387-41D6-98CD-8CB23FC6C013}"/>
              </a:ext>
            </a:extLst>
          </p:cNvPr>
          <p:cNvSpPr txBox="1"/>
          <p:nvPr/>
        </p:nvSpPr>
        <p:spPr>
          <a:xfrm>
            <a:off x="1892596" y="362786"/>
            <a:ext cx="7110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STAY CONNECTED</a:t>
            </a:r>
          </a:p>
          <a:p>
            <a:pPr algn="ctr"/>
            <a:r>
              <a:rPr lang="en-US" sz="6000" b="1" dirty="0"/>
              <a:t>WITH LNHS PTSA</a:t>
            </a:r>
            <a:endParaRPr lang="en-US" sz="4500" b="1" dirty="0"/>
          </a:p>
        </p:txBody>
      </p:sp>
      <p:pic>
        <p:nvPicPr>
          <p:cNvPr id="3074" name="Picture 2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FCCF84C7-59BF-4C65-9788-24599F96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48" y="597878"/>
            <a:ext cx="1983544" cy="14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ebook clipart clipart kid 2">
            <a:extLst>
              <a:ext uri="{FF2B5EF4-FFF2-40B4-BE49-F238E27FC236}">
                <a16:creationId xmlns:a16="http://schemas.microsoft.com/office/drawing/2014/main" id="{E28E66CC-D7B8-4B94-B010-C6A254323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r="2083"/>
          <a:stretch/>
        </p:blipFill>
        <p:spPr bwMode="auto">
          <a:xfrm>
            <a:off x="8499997" y="493658"/>
            <a:ext cx="1510781" cy="16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7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14,449 Sports Balls Illustrations &amp; Clip Art - iStock">
            <a:extLst>
              <a:ext uri="{FF2B5EF4-FFF2-40B4-BE49-F238E27FC236}">
                <a16:creationId xmlns:a16="http://schemas.microsoft.com/office/drawing/2014/main" id="{28912E9E-97EB-D009-4051-9D5F4DF50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73" y="14232"/>
            <a:ext cx="5190341" cy="519034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249" y="-26510"/>
            <a:ext cx="4462900" cy="200214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sz="5000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sz="5000" dirty="0"/>
            </a:br>
            <a:r>
              <a:rPr lang="en-US" sz="4000" b="1" dirty="0"/>
              <a:t>September </a:t>
            </a:r>
            <a:br>
              <a:rPr lang="en-US" sz="4000" b="1" dirty="0"/>
            </a:br>
            <a:r>
              <a:rPr lang="en-US" sz="4000" b="1" dirty="0"/>
              <a:t>Meeting Topic</a:t>
            </a: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8237F-D0EF-4493-A3A1-FCAB7EBB7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5301" y="2114738"/>
            <a:ext cx="6096001" cy="263069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MEET THE </a:t>
            </a:r>
          </a:p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ATHLETIC DIRECTORS</a:t>
            </a:r>
            <a:endParaRPr lang="en-US" sz="4000" b="1" dirty="0"/>
          </a:p>
          <a:p>
            <a:r>
              <a:rPr lang="en-US" sz="4000" b="1" dirty="0"/>
              <a:t>Q&amp;A Session</a:t>
            </a:r>
          </a:p>
          <a:p>
            <a:r>
              <a:rPr lang="en-US" sz="4000" b="1" i="1" dirty="0"/>
              <a:t>Chelsea John &amp; Joel Adkins</a:t>
            </a:r>
          </a:p>
        </p:txBody>
      </p:sp>
      <p:pic>
        <p:nvPicPr>
          <p:cNvPr id="2050" name="Picture 2" descr="May be an image of 1 person, big cat and text that says 'WELCOME TO THE PRIDE MRS CAMPBELL Principal WEORE Wz ARE LAKE NONA IN'">
            <a:extLst>
              <a:ext uri="{FF2B5EF4-FFF2-40B4-BE49-F238E27FC236}">
                <a16:creationId xmlns:a16="http://schemas.microsoft.com/office/drawing/2014/main" id="{697E5C9A-6818-59DA-5278-8B78C7368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2"/>
          <a:stretch/>
        </p:blipFill>
        <p:spPr bwMode="auto">
          <a:xfrm>
            <a:off x="8700655" y="0"/>
            <a:ext cx="349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51EC7F-3ECB-9F17-526A-202B837B9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25" y="5231399"/>
            <a:ext cx="6096000" cy="162660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8370FF5-11EE-2ED0-1761-222D0DC90BFF}"/>
              </a:ext>
            </a:extLst>
          </p:cNvPr>
          <p:cNvSpPr txBox="1">
            <a:spLocks/>
          </p:cNvSpPr>
          <p:nvPr/>
        </p:nvSpPr>
        <p:spPr>
          <a:xfrm>
            <a:off x="0" y="4937869"/>
            <a:ext cx="5941288" cy="1778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Chelsea.John@ocps.net</a:t>
            </a:r>
          </a:p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Joel.Adkins@ocps.net</a:t>
            </a:r>
          </a:p>
          <a:p>
            <a:r>
              <a:rPr lang="en-US" sz="3600" b="1" dirty="0"/>
              <a:t>www.LakeNonaAthletics.org</a:t>
            </a:r>
          </a:p>
        </p:txBody>
      </p:sp>
      <p:pic>
        <p:nvPicPr>
          <p:cNvPr id="9" name="Picture 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8CE613B-7122-8BB7-A66F-A4CD440DE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5714" r="6191" b="5185"/>
          <a:stretch/>
        </p:blipFill>
        <p:spPr>
          <a:xfrm>
            <a:off x="7813651" y="111512"/>
            <a:ext cx="1774008" cy="17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8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49230F-4948-4382-BAFE-C614AEB9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23" y="44694"/>
            <a:ext cx="8468833" cy="1519648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LNHS PTSA Meeting Agenda</a:t>
            </a:r>
            <a:b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September 20, 2022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EA0BA2-9BA3-4806-9B96-A1B29D7AE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792" y="1125327"/>
            <a:ext cx="5528522" cy="4832209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24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Agenda</a:t>
            </a:r>
            <a:r>
              <a:rPr kumimoji="0" lang="en-US" altLang="en-US" sz="2400" b="0" i="0" u="none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: </a:t>
            </a: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Welcome/Confirm Quorum/FB Live Attendees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Meeting Called to Order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Introductions/Special Guests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6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Position</a:t>
            </a:r>
            <a:r>
              <a:rPr lang="en-US" altLang="en-US" sz="16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			</a:t>
            </a:r>
            <a:r>
              <a:rPr lang="en-US" altLang="en-US" sz="16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Board Members</a:t>
            </a:r>
            <a:endParaRPr kumimoji="0" lang="en-US" altLang="en-US" sz="16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President                 		Christal Feldman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1st VP - Membership         	Brenda Meadows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Treasurer                           	Michelle </a:t>
            </a:r>
            <a:r>
              <a:rPr lang="en-US" altLang="en-US" sz="1500" dirty="0" err="1" bmk="_Hlk40609761">
                <a:solidFill>
                  <a:srgbClr val="1C1E21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Adamick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Recording Secretary          	Gabriella Nguyen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Corresponding Secretary	Sophia Rogers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6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	</a:t>
            </a:r>
            <a:r>
              <a:rPr lang="en-US" altLang="en-US" sz="16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LWL Advisors		Suzanne Arnold &amp; Tania Abreu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Finance Chair		Gita </a:t>
            </a:r>
            <a:r>
              <a:rPr lang="en-US" sz="15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Raghoonandan</a:t>
            </a:r>
            <a:endParaRPr lang="en-US" sz="15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Appreciation		Angie Garcia &amp; Iris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Metel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Master		Erika Remley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Liaison		Kari Grimm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6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050" dirty="0" bmk="_Hlk40609761"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4D3B89-6828-40E5-9135-5C24A744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8967" y="1468034"/>
            <a:ext cx="5701748" cy="4823373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OLD BUSINESS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Approval of Past Minutes (August)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Review of July and August Financial Reports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2000" b="1" u="sng" dirty="0" bmk="_Hlk40609761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</a:rPr>
              <a:t>NEW BUSINESS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200" b="1" u="sng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Vote on Proposed REVISED 2022-2023 Budget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Membership Updates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Spirit Wear Sales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Legacy Brick Campaign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kumimoji="0" lang="en-US" altLang="en-US" sz="2000" b="0" i="0" u="none" strike="noStrike" cap="none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Amazon Smile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Staff Appreciation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Learn with Lions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Communication Updates/Announcements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Next Meeting - Tuesday, October 18th at 6:30pm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endParaRPr lang="en-US" altLang="en-US" sz="1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</a:rPr>
              <a:t>Meeting Adjourned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dirty="0"/>
          </a:p>
        </p:txBody>
      </p:sp>
      <p:pic>
        <p:nvPicPr>
          <p:cNvPr id="2049" name="image1.png">
            <a:extLst>
              <a:ext uri="{FF2B5EF4-FFF2-40B4-BE49-F238E27FC236}">
                <a16:creationId xmlns:a16="http://schemas.microsoft.com/office/drawing/2014/main" id="{A3EEDCB2-90B1-4FEE-9CFB-F8230378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 bwMode="auto">
          <a:xfrm>
            <a:off x="10028096" y="212742"/>
            <a:ext cx="1904737" cy="18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ACE7AD2-2AF8-4756-ACD0-54B59D97A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9763"/>
            <a:ext cx="12192000" cy="135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457056" rIns="457056" bIns="45705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br>
              <a:rPr kumimoji="0" lang="en-US" altLang="en-US" sz="20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kumimoji="0" lang="en-US" altLang="en-US" sz="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71596-928B-47EB-A220-6CBABE2ED40F}"/>
              </a:ext>
            </a:extLst>
          </p:cNvPr>
          <p:cNvSpPr txBox="1"/>
          <p:nvPr/>
        </p:nvSpPr>
        <p:spPr>
          <a:xfrm>
            <a:off x="0" y="629140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September Meeting Topic: MEET THE ATHLETIC DIRECTORS - 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5" y="509544"/>
            <a:ext cx="1454634" cy="146717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C6B10F1F-8EF6-4A16-96D6-4376CD07C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35" y="1976718"/>
            <a:ext cx="3677535" cy="3845859"/>
          </a:xfrm>
        </p:spPr>
        <p:txBody>
          <a:bodyPr>
            <a:normAutofit/>
          </a:bodyPr>
          <a:lstStyle/>
          <a:p>
            <a:r>
              <a:rPr lang="en-US" dirty="0"/>
              <a:t>PAST</a:t>
            </a:r>
            <a:br>
              <a:rPr lang="en-US" dirty="0"/>
            </a:br>
            <a:r>
              <a:rPr lang="en-US" dirty="0"/>
              <a:t>MINUTES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August 17, 2022</a:t>
            </a:r>
            <a:br>
              <a:rPr lang="en-US" sz="2700" b="1" dirty="0"/>
            </a:br>
            <a:br>
              <a:rPr lang="en-US" sz="2400" dirty="0"/>
            </a:br>
            <a:endParaRPr lang="en-US" b="1" dirty="0"/>
          </a:p>
        </p:txBody>
      </p:sp>
      <p:pic>
        <p:nvPicPr>
          <p:cNvPr id="6" name="Picture 5" descr="Text, table&#10;&#10;Description automatically generated">
            <a:extLst>
              <a:ext uri="{FF2B5EF4-FFF2-40B4-BE49-F238E27FC236}">
                <a16:creationId xmlns:a16="http://schemas.microsoft.com/office/drawing/2014/main" id="{82670207-4C67-56D0-10D1-70A8C266E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34" y="258856"/>
            <a:ext cx="4935294" cy="63402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437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9" y="354162"/>
            <a:ext cx="1454634" cy="14671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3D87D4-8F08-4B42-8233-6BBD29388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31" y="1313214"/>
            <a:ext cx="5143691" cy="3390931"/>
          </a:xfrm>
        </p:spPr>
        <p:txBody>
          <a:bodyPr>
            <a:normAutofit/>
          </a:bodyPr>
          <a:lstStyle/>
          <a:p>
            <a:r>
              <a:rPr lang="en-US" dirty="0"/>
              <a:t>FINANCIAL REPORT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July 2022 Financial Report </a:t>
            </a:r>
            <a:br>
              <a:rPr lang="en-US" sz="2700" b="1" dirty="0"/>
            </a:br>
            <a:endParaRPr lang="en-US" sz="2200" b="1" i="1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E0EDD5FE-4AE1-BF68-B885-787B3E9A6E52}"/>
              </a:ext>
            </a:extLst>
          </p:cNvPr>
          <p:cNvSpPr txBox="1">
            <a:spLocks/>
          </p:cNvSpPr>
          <p:nvPr/>
        </p:nvSpPr>
        <p:spPr>
          <a:xfrm>
            <a:off x="115985" y="4316677"/>
            <a:ext cx="5718551" cy="12281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Year to Date Summary</a:t>
            </a:r>
            <a:br>
              <a:rPr lang="en-US" sz="2400" dirty="0"/>
            </a:br>
            <a:r>
              <a:rPr lang="en-US" sz="2400" dirty="0"/>
              <a:t>July Beginning Balance - </a:t>
            </a:r>
            <a:r>
              <a:rPr lang="en-US" sz="2400" b="1" dirty="0"/>
              <a:t>$6,352.53</a:t>
            </a:r>
          </a:p>
          <a:p>
            <a:r>
              <a:rPr lang="en-US" sz="2400" dirty="0"/>
              <a:t>July Ending Balance - </a:t>
            </a:r>
            <a:r>
              <a:rPr lang="en-US" sz="2400" b="1" dirty="0"/>
              <a:t>$3,218.15</a:t>
            </a: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E256D736-A223-89F7-5599-122EFD200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/>
          <a:stretch/>
        </p:blipFill>
        <p:spPr>
          <a:xfrm>
            <a:off x="6984627" y="291979"/>
            <a:ext cx="4277083" cy="55807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58282E9-E960-9AF5-9BFE-F00A96561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6356" b="78607"/>
          <a:stretch/>
        </p:blipFill>
        <p:spPr>
          <a:xfrm>
            <a:off x="6984626" y="5774871"/>
            <a:ext cx="4277083" cy="8305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645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9" y="354162"/>
            <a:ext cx="1454634" cy="14671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3D87D4-8F08-4B42-8233-6BBD29388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31" y="1313214"/>
            <a:ext cx="5143691" cy="3390931"/>
          </a:xfrm>
        </p:spPr>
        <p:txBody>
          <a:bodyPr>
            <a:normAutofit/>
          </a:bodyPr>
          <a:lstStyle/>
          <a:p>
            <a:r>
              <a:rPr lang="en-US" dirty="0"/>
              <a:t>FINANCIAL REPORT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August 2022 Financial Report </a:t>
            </a:r>
            <a:br>
              <a:rPr lang="en-US" sz="2700" b="1" dirty="0"/>
            </a:br>
            <a:endParaRPr lang="en-US" sz="2200" b="1" i="1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E0EDD5FE-4AE1-BF68-B885-787B3E9A6E52}"/>
              </a:ext>
            </a:extLst>
          </p:cNvPr>
          <p:cNvSpPr txBox="1">
            <a:spLocks/>
          </p:cNvSpPr>
          <p:nvPr/>
        </p:nvSpPr>
        <p:spPr>
          <a:xfrm>
            <a:off x="-8550" y="4290834"/>
            <a:ext cx="5718551" cy="1346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Year to Date Summary</a:t>
            </a:r>
            <a:br>
              <a:rPr lang="en-US" sz="2400" dirty="0"/>
            </a:br>
            <a:r>
              <a:rPr lang="en-US" sz="2400" dirty="0"/>
              <a:t>August Beginning Balance - </a:t>
            </a:r>
            <a:r>
              <a:rPr lang="en-US" sz="2400" b="1" dirty="0"/>
              <a:t>$3,218.15</a:t>
            </a:r>
          </a:p>
          <a:p>
            <a:r>
              <a:rPr lang="en-US" sz="2400" dirty="0"/>
              <a:t>August Ending Balance - </a:t>
            </a:r>
            <a:r>
              <a:rPr lang="en-US" sz="2400" b="1" dirty="0"/>
              <a:t>$4,254.20</a:t>
            </a:r>
            <a:endParaRPr lang="en-US" sz="2200" b="1" i="1" dirty="0"/>
          </a:p>
        </p:txBody>
      </p:sp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7BEE26D-50E6-E840-84FC-6675341E5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48" y="193959"/>
            <a:ext cx="3840471" cy="475855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018C758B-8988-5625-3A89-071CE268F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 b="59466"/>
          <a:stretch/>
        </p:blipFill>
        <p:spPr>
          <a:xfrm>
            <a:off x="7266855" y="4984365"/>
            <a:ext cx="3840472" cy="16439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0840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48" y="275507"/>
            <a:ext cx="1634812" cy="1648905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29523FC1-274E-47D4-A618-D77BE05A0C51}"/>
              </a:ext>
            </a:extLst>
          </p:cNvPr>
          <p:cNvSpPr txBox="1">
            <a:spLocks/>
          </p:cNvSpPr>
          <p:nvPr/>
        </p:nvSpPr>
        <p:spPr>
          <a:xfrm>
            <a:off x="52302" y="1891588"/>
            <a:ext cx="6191704" cy="4073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2022-2023</a:t>
            </a:r>
          </a:p>
          <a:p>
            <a:r>
              <a:rPr lang="en-US" dirty="0"/>
              <a:t>LNHS PTSA</a:t>
            </a:r>
          </a:p>
          <a:p>
            <a:r>
              <a:rPr lang="en-US" dirty="0"/>
              <a:t>PROPOSED </a:t>
            </a:r>
          </a:p>
          <a:p>
            <a:r>
              <a:rPr lang="en-US" dirty="0"/>
              <a:t>REVISED BUDGET</a:t>
            </a:r>
          </a:p>
          <a:p>
            <a:r>
              <a:rPr lang="en-US" sz="3400" dirty="0"/>
              <a:t>FOR APPROVAL</a:t>
            </a:r>
            <a:br>
              <a:rPr lang="en-US" sz="3400" dirty="0"/>
            </a:br>
            <a:r>
              <a:rPr lang="en-US" sz="3400" b="1" dirty="0"/>
              <a:t>Annual Budget </a:t>
            </a:r>
            <a:br>
              <a:rPr lang="en-US" sz="3400" b="1" dirty="0"/>
            </a:br>
            <a:r>
              <a:rPr lang="en-US" sz="3400" b="1" dirty="0"/>
              <a:t>July 2022 - June 2023</a:t>
            </a:r>
            <a:br>
              <a:rPr lang="en-US" sz="3400" b="1" dirty="0"/>
            </a:br>
            <a:br>
              <a:rPr lang="en-US" sz="2400" dirty="0"/>
            </a:br>
            <a:r>
              <a:rPr lang="en-US" sz="2900" b="1" u="sng" dirty="0"/>
              <a:t>Summary</a:t>
            </a:r>
            <a:br>
              <a:rPr lang="en-US" sz="2900" dirty="0"/>
            </a:br>
            <a:r>
              <a:rPr lang="en-US" sz="2900" dirty="0"/>
              <a:t>Beginning Balance - $6,352.53</a:t>
            </a:r>
          </a:p>
          <a:p>
            <a:r>
              <a:rPr lang="en-US" sz="2900" dirty="0"/>
              <a:t>Projected Income - $57,750.00</a:t>
            </a:r>
          </a:p>
          <a:p>
            <a:r>
              <a:rPr lang="en-US" sz="2900" dirty="0"/>
              <a:t>Projected Expenses - $60,540.00</a:t>
            </a:r>
          </a:p>
          <a:p>
            <a:r>
              <a:rPr lang="en-US" sz="2900" dirty="0"/>
              <a:t>Summer Interim Funds </a:t>
            </a:r>
            <a:r>
              <a:rPr lang="en-US" sz="2900"/>
              <a:t>- $3,562.53</a:t>
            </a:r>
            <a:endParaRPr lang="en-US" sz="2900" dirty="0"/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EFE5F74D-9F37-218B-9B1C-425D0BD9D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00" y="153385"/>
            <a:ext cx="5034353" cy="65824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18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95" y="191145"/>
            <a:ext cx="1454634" cy="1467174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7A35DBE0-7C66-4484-AAAA-344E9F530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33" y="1658319"/>
            <a:ext cx="5721758" cy="4368408"/>
          </a:xfrm>
        </p:spPr>
        <p:txBody>
          <a:bodyPr>
            <a:normAutofit fontScale="90000"/>
          </a:bodyPr>
          <a:lstStyle/>
          <a:p>
            <a:r>
              <a:rPr lang="en-US" dirty="0"/>
              <a:t>PTSA</a:t>
            </a:r>
            <a:br>
              <a:rPr lang="en-US" dirty="0"/>
            </a:br>
            <a:r>
              <a:rPr lang="en-US" dirty="0"/>
              <a:t>MEMBERSHIP</a:t>
            </a:r>
            <a:br>
              <a:rPr lang="en-US" dirty="0"/>
            </a:br>
            <a:r>
              <a:rPr lang="en-US" sz="2700" b="1" dirty="0"/>
              <a:t>- Currently Over 500 Memberships Received</a:t>
            </a:r>
            <a:br>
              <a:rPr lang="en-US" sz="2700" b="1" dirty="0"/>
            </a:br>
            <a:r>
              <a:rPr lang="en-US" sz="2700" b="1" dirty="0"/>
              <a:t>- Our Goal is 650 Memberships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u="sng" dirty="0"/>
              <a:t>Membership Options</a:t>
            </a:r>
            <a:br>
              <a:rPr lang="en-US" sz="2700" b="1" u="sng" dirty="0"/>
            </a:br>
            <a:r>
              <a:rPr lang="en-US" sz="2700" b="1" dirty="0"/>
              <a:t>Parent/Adult - $10</a:t>
            </a:r>
            <a:br>
              <a:rPr lang="en-US" sz="2700" b="1" dirty="0"/>
            </a:br>
            <a:r>
              <a:rPr lang="en-US" sz="2700" b="1" dirty="0"/>
              <a:t>Teachers &amp; Staff - $5</a:t>
            </a:r>
            <a:br>
              <a:rPr lang="en-US" sz="2700" b="1" dirty="0"/>
            </a:br>
            <a:r>
              <a:rPr lang="en-US" sz="2700" b="1" dirty="0"/>
              <a:t>Students - $5</a:t>
            </a:r>
            <a:br>
              <a:rPr lang="en-US" sz="2700" b="1" dirty="0"/>
            </a:br>
            <a:r>
              <a:rPr lang="en-US" sz="2700" b="1" dirty="0"/>
              <a:t>(Includes Discount Card)</a:t>
            </a:r>
            <a:endParaRPr lang="en-US" b="1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825078D-8D06-BCA4-CC7D-79479BE5E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/>
        </p:blipFill>
        <p:spPr>
          <a:xfrm>
            <a:off x="6443128" y="228594"/>
            <a:ext cx="4934833" cy="64007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8" name="Picture 4" descr="Thank You Images | Free Vectors, Stock Photos &amp; PSD">
            <a:extLst>
              <a:ext uri="{FF2B5EF4-FFF2-40B4-BE49-F238E27FC236}">
                <a16:creationId xmlns:a16="http://schemas.microsoft.com/office/drawing/2014/main" id="{266A5664-F950-A3FD-4A0C-86EBE5A4B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6666" r="15445" b="2787"/>
          <a:stretch/>
        </p:blipFill>
        <p:spPr bwMode="auto">
          <a:xfrm rot="21276668">
            <a:off x="3932230" y="550592"/>
            <a:ext cx="2133562" cy="19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1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4B3E-B317-45CB-9DE3-30DF84BA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71" y="165477"/>
            <a:ext cx="1634812" cy="164890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D52520DC-A1E7-419C-895C-47F05777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88" y="1850461"/>
            <a:ext cx="5230578" cy="4587062"/>
          </a:xfrm>
        </p:spPr>
        <p:txBody>
          <a:bodyPr>
            <a:normAutofit fontScale="90000"/>
          </a:bodyPr>
          <a:lstStyle/>
          <a:p>
            <a:r>
              <a:rPr lang="en-US" dirty="0"/>
              <a:t>SPIRIT WEAR</a:t>
            </a:r>
            <a:br>
              <a:rPr lang="en-US" dirty="0"/>
            </a:br>
            <a:r>
              <a:rPr lang="en-US" sz="2700" b="1" dirty="0"/>
              <a:t>- New Designs &amp; More Sizes</a:t>
            </a:r>
            <a:br>
              <a:rPr lang="en-US" sz="2700" b="1" dirty="0"/>
            </a:br>
            <a:r>
              <a:rPr lang="en-US" sz="2700" b="1" i="1" dirty="0"/>
              <a:t>(Youth up to Adult 4XL)</a:t>
            </a:r>
            <a:br>
              <a:rPr lang="en-US" sz="2700" b="1" i="1" dirty="0"/>
            </a:br>
            <a:r>
              <a:rPr lang="en-US" sz="2700" b="1" dirty="0"/>
              <a:t>- Added Hats, Visors and Dry Fit Shirts</a:t>
            </a:r>
            <a:br>
              <a:rPr lang="en-US" sz="2700" b="1" dirty="0"/>
            </a:br>
            <a:r>
              <a:rPr lang="en-US" sz="2700" b="1" dirty="0"/>
              <a:t> - Stay Tuned for More Options</a:t>
            </a:r>
            <a:br>
              <a:rPr lang="en-US" sz="2700" b="1" dirty="0"/>
            </a:br>
            <a:r>
              <a:rPr lang="en-US" sz="2200" b="1" i="1" dirty="0"/>
              <a:t>(Sweatpants, Tank Tops, Polos and Windbreakers)</a:t>
            </a:r>
            <a:br>
              <a:rPr lang="en-US" sz="2200" b="1" i="1" dirty="0"/>
            </a:br>
            <a:r>
              <a:rPr lang="en-US" sz="2700" b="1" dirty="0"/>
              <a:t>- Spirit Store On Campus</a:t>
            </a:r>
            <a:br>
              <a:rPr lang="en-US" sz="2700" b="1" dirty="0"/>
            </a:br>
            <a:r>
              <a:rPr lang="en-US" sz="2200" b="1" i="1" dirty="0"/>
              <a:t>(Open Thursdays before Away Football Games and Thurs/Fri before Home Football Games)</a:t>
            </a:r>
            <a:br>
              <a:rPr lang="en-US" sz="2200" b="1" i="1" dirty="0"/>
            </a:br>
            <a:r>
              <a:rPr lang="en-US" sz="2700" b="1" dirty="0"/>
              <a:t>- Selling at Athletic Games</a:t>
            </a:r>
            <a:br>
              <a:rPr lang="en-US" sz="2700" b="1" dirty="0"/>
            </a:br>
            <a:r>
              <a:rPr lang="en-US" sz="2700" b="1" dirty="0"/>
              <a:t>- Projected to Raise OVER $15,000</a:t>
            </a:r>
            <a:endParaRPr lang="en-US" b="1" dirty="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15CAA42D-3905-537B-C185-31FEE4F9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81" y="325195"/>
            <a:ext cx="4785360" cy="62076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4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1DC68-BB24-46B6-B49D-A783EF86F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24" y="663837"/>
            <a:ext cx="1634812" cy="1648905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AFAAB0C-E307-41F2-B7D0-542AAEA73D1A}"/>
              </a:ext>
            </a:extLst>
          </p:cNvPr>
          <p:cNvSpPr txBox="1">
            <a:spLocks/>
          </p:cNvSpPr>
          <p:nvPr/>
        </p:nvSpPr>
        <p:spPr>
          <a:xfrm>
            <a:off x="249551" y="2393011"/>
            <a:ext cx="4688958" cy="29667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LEGACY</a:t>
            </a:r>
          </a:p>
          <a:p>
            <a:r>
              <a:rPr lang="en-US" dirty="0"/>
              <a:t>BRICK SALES</a:t>
            </a:r>
            <a:br>
              <a:rPr lang="en-US" dirty="0"/>
            </a:br>
            <a:r>
              <a:rPr lang="en-US" sz="2700" b="1" dirty="0"/>
              <a:t>- Great Gift for Seniors &amp; Alumni</a:t>
            </a:r>
          </a:p>
          <a:p>
            <a:r>
              <a:rPr lang="en-US" sz="2700" b="1" dirty="0"/>
              <a:t>- Special Pricing for Clubs</a:t>
            </a:r>
          </a:p>
          <a:p>
            <a:r>
              <a:rPr lang="en-US" sz="2700" b="1" dirty="0"/>
              <a:t>- Business Bricks Available</a:t>
            </a:r>
          </a:p>
        </p:txBody>
      </p:sp>
      <p:pic>
        <p:nvPicPr>
          <p:cNvPr id="5" name="Picture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0BF7B9D0-E5D8-E574-971B-0589966E9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6" y="232005"/>
            <a:ext cx="4908220" cy="6351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8337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7024</TotalTime>
  <Words>846</Words>
  <Application>Microsoft Office PowerPoint</Application>
  <PresentationFormat>Widescreen</PresentationFormat>
  <Paragraphs>123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Lucida Fax</vt:lpstr>
      <vt:lpstr>Office Theme</vt:lpstr>
      <vt:lpstr>LNHS PTSA  Tuesday, September 20, 2022 6:30pm General Meeting  </vt:lpstr>
      <vt:lpstr>LNHS PTSA Meeting Agenda September 20, 2022</vt:lpstr>
      <vt:lpstr>PAST MINUTES FOR APPROVAL August 17, 2022  </vt:lpstr>
      <vt:lpstr>FINANCIAL REPORT FOR APPROVAL July 2022 Financial Report  </vt:lpstr>
      <vt:lpstr>FINANCIAL REPORT FOR APPROVAL August 2022 Financial Report  </vt:lpstr>
      <vt:lpstr>PowerPoint Presentation</vt:lpstr>
      <vt:lpstr>PTSA MEMBERSHIP - Currently Over 500 Memberships Received - Our Goal is 650 Memberships  Membership Options Parent/Adult - $10 Teachers &amp; Staff - $5 Students - $5 (Includes Discount Card)</vt:lpstr>
      <vt:lpstr>SPIRIT WEAR - New Designs &amp; More Sizes (Youth up to Adult 4XL) - Added Hats, Visors and Dry Fit Shirts  - Stay Tuned for More Options (Sweatpants, Tank Tops, Polos and Windbreakers) - Spirit Store On Campus (Open Thursdays before Away Football Games and Thurs/Fri before Home Football Games) - Selling at Athletic Games - Projected to Raise OVER $15,000</vt:lpstr>
      <vt:lpstr>PowerPoint Presentation</vt:lpstr>
      <vt:lpstr>PowerPoint Presentation</vt:lpstr>
      <vt:lpstr>PowerPoint Presentation</vt:lpstr>
      <vt:lpstr>Learn With Lions Free Private Virtual Tutoring</vt:lpstr>
      <vt:lpstr>PowerPoint Presentation</vt:lpstr>
      <vt:lpstr>PowerPoint Presentation</vt:lpstr>
      <vt:lpstr>LNHS PTSA  September  Meeting Topic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Arnold</dc:creator>
  <cp:lastModifiedBy>Adam Feldman</cp:lastModifiedBy>
  <cp:revision>113</cp:revision>
  <cp:lastPrinted>2022-08-17T20:57:52Z</cp:lastPrinted>
  <dcterms:created xsi:type="dcterms:W3CDTF">2020-05-17T03:39:29Z</dcterms:created>
  <dcterms:modified xsi:type="dcterms:W3CDTF">2022-09-20T21:41:53Z</dcterms:modified>
</cp:coreProperties>
</file>